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77" r:id="rId3"/>
    <p:sldId id="278" r:id="rId4"/>
    <p:sldId id="261" r:id="rId5"/>
    <p:sldId id="263" r:id="rId6"/>
    <p:sldId id="265" r:id="rId7"/>
    <p:sldId id="260" r:id="rId8"/>
    <p:sldId id="259" r:id="rId9"/>
    <p:sldId id="273" r:id="rId10"/>
    <p:sldId id="276" r:id="rId11"/>
    <p:sldId id="274" r:id="rId12"/>
    <p:sldId id="275" r:id="rId13"/>
    <p:sldId id="280" r:id="rId14"/>
    <p:sldId id="279" r:id="rId15"/>
    <p:sldId id="281" r:id="rId16"/>
    <p:sldId id="282" r:id="rId17"/>
    <p:sldId id="269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0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/>
          </a:bodyPr>
          <a:lstStyle/>
          <a:p>
            <a:r>
              <a:rPr lang="ru-RU" dirty="0" smtClean="0"/>
              <a:t>Моногибридное скрещивание. </a:t>
            </a:r>
            <a:r>
              <a:rPr lang="en-US" dirty="0" smtClean="0"/>
              <a:t>I </a:t>
            </a:r>
            <a:r>
              <a:rPr lang="ru-RU" dirty="0" smtClean="0"/>
              <a:t>и</a:t>
            </a:r>
            <a:r>
              <a:rPr lang="en-US" dirty="0" smtClean="0"/>
              <a:t> II</a:t>
            </a:r>
            <a:r>
              <a:rPr lang="ru-RU" dirty="0" smtClean="0"/>
              <a:t> закон Менделя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000239"/>
            <a:ext cx="8401080" cy="30003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814393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Рисунок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214313"/>
            <a:ext cx="5429257" cy="3500437"/>
          </a:xfrm>
          <a:noFill/>
        </p:spPr>
      </p:pic>
      <p:pic>
        <p:nvPicPr>
          <p:cNvPr id="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25" y="3214688"/>
            <a:ext cx="607218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FF"/>
                </a:solidFill>
              </a:rPr>
              <a:t>1900 год – рождение генетики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smtClean="0"/>
              <a:t>Гуго Де Фриз (1848 – 1935)</a:t>
            </a:r>
            <a:r>
              <a:rPr lang="ru-RU" smtClean="0"/>
              <a:t> </a:t>
            </a:r>
            <a:r>
              <a:rPr lang="ru-RU" sz="1600" smtClean="0"/>
              <a:t>-</a:t>
            </a:r>
            <a:r>
              <a:rPr lang="ru-RU" smtClean="0"/>
              <a:t> </a:t>
            </a:r>
            <a:r>
              <a:rPr lang="ru-RU" sz="2400" smtClean="0"/>
              <a:t>голландский ученый</a:t>
            </a:r>
          </a:p>
          <a:p>
            <a:pPr eaLnBrk="1" hangingPunct="1">
              <a:defRPr/>
            </a:pPr>
            <a:r>
              <a:rPr lang="ru-RU" sz="2400" b="1" smtClean="0"/>
              <a:t>Эрих Чермак – Зейзенегг (1871 -1962)</a:t>
            </a:r>
            <a:r>
              <a:rPr lang="ru-RU" smtClean="0"/>
              <a:t> </a:t>
            </a:r>
            <a:r>
              <a:rPr lang="ru-RU" sz="1600" smtClean="0"/>
              <a:t>–</a:t>
            </a:r>
            <a:r>
              <a:rPr lang="ru-RU" sz="2000" smtClean="0"/>
              <a:t> </a:t>
            </a:r>
            <a:r>
              <a:rPr lang="ru-RU" sz="2400" smtClean="0"/>
              <a:t>австрийский ученый</a:t>
            </a:r>
          </a:p>
          <a:p>
            <a:pPr eaLnBrk="1" hangingPunct="1">
              <a:defRPr/>
            </a:pPr>
            <a:r>
              <a:rPr lang="ru-RU" sz="2400" b="1" smtClean="0"/>
              <a:t>Карл Эрих Корренс (1864 – 1933)</a:t>
            </a:r>
            <a:r>
              <a:rPr lang="ru-RU" smtClean="0"/>
              <a:t> </a:t>
            </a:r>
            <a:r>
              <a:rPr lang="ru-RU" sz="2400" smtClean="0"/>
              <a:t>– немецкий ученый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16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600" u="sng" smtClean="0"/>
              <a:t>  </a:t>
            </a:r>
            <a:r>
              <a:rPr lang="ru-RU" sz="4000" i="1" u="sng" smtClean="0"/>
              <a:t>независимо друг от друга   переоткрыли законы Г.Менделя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36650" y="1219200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 1906 году </a:t>
            </a:r>
            <a:r>
              <a:rPr lang="ru-RU" i="1" smtClean="0"/>
              <a:t>Уильям Бэтсон</a:t>
            </a:r>
            <a:r>
              <a:rPr lang="ru-RU" smtClean="0"/>
              <a:t> (1861 – 1926) – английский ученый,  предложил термин «</a:t>
            </a:r>
            <a:r>
              <a:rPr lang="ru-RU" b="1" smtClean="0"/>
              <a:t>генетика</a:t>
            </a:r>
            <a:r>
              <a:rPr lang="ru-RU" smtClean="0"/>
              <a:t>» для обозначения новой науки</a:t>
            </a:r>
          </a:p>
          <a:p>
            <a:pPr eaLnBrk="1" hangingPunct="1">
              <a:defRPr/>
            </a:pPr>
            <a:r>
              <a:rPr lang="ru-RU" smtClean="0"/>
              <a:t>В 1909 году датский биолог </a:t>
            </a:r>
            <a:r>
              <a:rPr lang="ru-RU" i="1" smtClean="0"/>
              <a:t>Вильгельм Людвиг Иогансен</a:t>
            </a:r>
            <a:r>
              <a:rPr lang="ru-RU" smtClean="0"/>
              <a:t> (1857 – 1927) предложил термин «</a:t>
            </a:r>
            <a:r>
              <a:rPr lang="ru-RU" b="1" smtClean="0"/>
              <a:t>ген</a:t>
            </a:r>
            <a:r>
              <a:rPr lang="ru-RU" smtClean="0"/>
              <a:t>» в книге «Элементы точного учения об изменчивости и наследственности»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mtClean="0"/>
              <a:t>Томас Хант Морган </a:t>
            </a:r>
            <a:br>
              <a:rPr lang="ru-RU" smtClean="0"/>
            </a:br>
            <a:r>
              <a:rPr lang="ru-RU" smtClean="0"/>
              <a:t>(1866 – 1945)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19700" y="1905000"/>
            <a:ext cx="3924300" cy="4191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1933 г., Нобелевская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премия по физиологии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и медицине за экспери-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ментальное обоснование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 хромосомной теории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smtClean="0"/>
              <a:t>наследственности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i="1" smtClean="0"/>
              <a:t>«…гены расположены в хромосомах в линейном порядке и образуют группу сцепления…»</a:t>
            </a:r>
          </a:p>
        </p:txBody>
      </p:sp>
      <p:pic>
        <p:nvPicPr>
          <p:cNvPr id="64516" name="Picture 4" descr="pm_0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438400"/>
            <a:ext cx="3352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1384300"/>
          </a:xfrm>
        </p:spPr>
        <p:txBody>
          <a:bodyPr anchor="b"/>
          <a:lstStyle/>
          <a:p>
            <a:pPr eaLnBrk="1" hangingPunct="1">
              <a:defRPr/>
            </a:pPr>
            <a:r>
              <a:rPr lang="ru-RU" sz="4000" smtClean="0"/>
              <a:t>	Грегор Иоганн Мендель </a:t>
            </a:r>
            <a:br>
              <a:rPr lang="ru-RU" sz="4000" smtClean="0"/>
            </a:br>
            <a:r>
              <a:rPr lang="ru-RU" sz="4000" smtClean="0"/>
              <a:t>  		(1822 – 1884) 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54102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австрийский естествоиспытатель, монах, основоположник учения о наследственности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smtClean="0"/>
              <a:t>1865 г. «Опыты над растительными гибридами»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000" smtClean="0"/>
              <a:t>создал научные принципы описания и исследования гибридов и их потомства;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000" smtClean="0"/>
              <a:t>разработал и применил алгебраическую систему символов и обозначений признаков;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000" smtClean="0"/>
              <a:t>сформулировал основные законы наследования признаков в ряду поколений, позволяющие делать предсказания.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000" smtClean="0"/>
              <a:t>высказал идею существования наследственных задатков (потом стали называть их называть генами)</a:t>
            </a:r>
          </a:p>
        </p:txBody>
      </p:sp>
      <p:pic>
        <p:nvPicPr>
          <p:cNvPr id="5128" name="Picture 8" descr="642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38913" y="2439988"/>
            <a:ext cx="2605087" cy="3579812"/>
          </a:xfr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7477125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smtClean="0">
                <a:solidFill>
                  <a:srgbClr val="990000"/>
                </a:solidFill>
                <a:latin typeface="Century" pitchFamily="18" charset="0"/>
              </a:rPr>
              <a:t>Почему именно горох посевной был выбран объектом исследования?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505075"/>
            <a:ext cx="4826000" cy="4352925"/>
          </a:xfrm>
        </p:spPr>
        <p:txBody>
          <a:bodyPr/>
          <a:lstStyle/>
          <a:p>
            <a:pPr eaLnBrk="1" hangingPunct="1"/>
            <a:r>
              <a:rPr lang="ru-RU" sz="2000" smtClean="0">
                <a:latin typeface="Century" pitchFamily="18" charset="0"/>
              </a:rPr>
              <a:t>Имеет короткий жизненный цикл;</a:t>
            </a:r>
          </a:p>
          <a:p>
            <a:pPr eaLnBrk="1" hangingPunct="1"/>
            <a:r>
              <a:rPr lang="ru-RU" sz="2000" smtClean="0">
                <a:latin typeface="Century" pitchFamily="18" charset="0"/>
              </a:rPr>
              <a:t>Большое количество потомков;</a:t>
            </a:r>
          </a:p>
          <a:p>
            <a:pPr eaLnBrk="1" hangingPunct="1"/>
            <a:r>
              <a:rPr lang="ru-RU" sz="2000" smtClean="0">
                <a:latin typeface="Century" pitchFamily="18" charset="0"/>
              </a:rPr>
              <a:t>Особое строение цветка, которое 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Century" pitchFamily="18" charset="0"/>
              </a:rPr>
              <a:t>     позволяет контролировать  опыление;</a:t>
            </a:r>
          </a:p>
          <a:p>
            <a:pPr eaLnBrk="1" hangingPunct="1"/>
            <a:r>
              <a:rPr lang="ru-RU" sz="2000" smtClean="0">
                <a:latin typeface="Century" pitchFamily="18" charset="0"/>
              </a:rPr>
              <a:t>Наличие альтернативных признаков;</a:t>
            </a:r>
          </a:p>
          <a:p>
            <a:pPr eaLnBrk="1" hangingPunct="1"/>
            <a:r>
              <a:rPr lang="ru-RU" sz="2000" smtClean="0">
                <a:latin typeface="Century" pitchFamily="18" charset="0"/>
              </a:rPr>
              <a:t>Возможность создавать чистые 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Century" pitchFamily="18" charset="0"/>
              </a:rPr>
              <a:t>     линии т.к.является строгим само-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Century" pitchFamily="18" charset="0"/>
              </a:rPr>
              <a:t>     опылителем.</a:t>
            </a:r>
          </a:p>
          <a:p>
            <a:pPr eaLnBrk="1" hangingPunct="1">
              <a:buFontTx/>
              <a:buNone/>
            </a:pPr>
            <a:endParaRPr lang="ru-RU" sz="1800" smtClean="0">
              <a:latin typeface="Century" pitchFamily="18" charset="0"/>
            </a:endParaRPr>
          </a:p>
        </p:txBody>
      </p:sp>
      <p:pic>
        <p:nvPicPr>
          <p:cNvPr id="74757" name="Picture 5" descr="gorohp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16113"/>
            <a:ext cx="29527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000125" y="2428875"/>
            <a:ext cx="7286625" cy="32099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При скрещивании двух гомозиготных организмов все гибриды первого поколения окажутся единообразными как по фенотипу, так и по генотипу, и будут нести в генотипе признаки обоих родителей.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7772400" cy="15001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en-US" sz="4900" dirty="0" smtClean="0">
                <a:latin typeface="Arial Black" pitchFamily="34" charset="0"/>
              </a:rPr>
              <a:t>I </a:t>
            </a:r>
            <a:r>
              <a:rPr lang="ru-RU" sz="4900" dirty="0" smtClean="0">
                <a:latin typeface="Arial Black" pitchFamily="34" charset="0"/>
              </a:rPr>
              <a:t>Закон Менделя:</a:t>
            </a:r>
            <a:r>
              <a:rPr lang="ru-RU" sz="4900" dirty="0" smtClean="0"/>
              <a:t/>
            </a:r>
            <a:br>
              <a:rPr lang="ru-RU" sz="4900" dirty="0" smtClean="0"/>
            </a:br>
            <a:endParaRPr lang="ru-RU" sz="4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моногибридное скрещи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00125" y="2214563"/>
            <a:ext cx="7143750" cy="435768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sz="3000" smtClean="0">
                <a:solidFill>
                  <a:schemeClr val="tx1"/>
                </a:solidFill>
                <a:latin typeface="Arial Black" pitchFamily="34" charset="0"/>
              </a:rPr>
              <a:t>При скрещивании двух гетерозиготных особей (гибридов Аа), имеющих пару альтернативных вариантов одного признака, в потомстве происходит расщепление по этому признаку в соотношении 3:1 по фенотипу и 1:2:1 по генотипу</a:t>
            </a:r>
          </a:p>
        </p:txBody>
      </p:sp>
      <p:sp>
        <p:nvSpPr>
          <p:cNvPr id="15362" name="Заголовок 3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1214437"/>
          </a:xfrm>
        </p:spPr>
        <p:txBody>
          <a:bodyPr/>
          <a:lstStyle/>
          <a:p>
            <a:pPr eaLnBrk="1" hangingPunct="1"/>
            <a:r>
              <a:rPr lang="en-US" smtClean="0">
                <a:latin typeface="Arial Black" pitchFamily="34" charset="0"/>
              </a:rPr>
              <a:t>II</a:t>
            </a:r>
            <a:r>
              <a:rPr lang="ru-RU" smtClean="0">
                <a:latin typeface="Arial Black" pitchFamily="34" charset="0"/>
              </a:rPr>
              <a:t> Закон Менделя: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813" y="1785938"/>
            <a:ext cx="7643812" cy="4429125"/>
          </a:xfrm>
        </p:spPr>
        <p:txBody>
          <a:bodyPr/>
          <a:lstStyle/>
          <a:p>
            <a:pPr algn="l" eaLnBrk="1" hangingPunct="1"/>
            <a:r>
              <a:rPr lang="ru-RU" b="1" smtClean="0">
                <a:solidFill>
                  <a:schemeClr val="tx1"/>
                </a:solidFill>
                <a:latin typeface="Arial Black" pitchFamily="34" charset="0"/>
              </a:rPr>
              <a:t>Р    </a:t>
            </a:r>
          </a:p>
        </p:txBody>
      </p:sp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>
          <a:xfrm>
            <a:off x="685800" y="5715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 Black" pitchFamily="34" charset="0"/>
              </a:rPr>
              <a:t>II </a:t>
            </a:r>
            <a:r>
              <a:rPr lang="ru-RU" smtClean="0">
                <a:latin typeface="Arial Black" pitchFamily="34" charset="0"/>
              </a:rPr>
              <a:t>закон Менделя</a:t>
            </a:r>
          </a:p>
        </p:txBody>
      </p:sp>
      <p:sp>
        <p:nvSpPr>
          <p:cNvPr id="17412" name="Text Box 19"/>
          <p:cNvSpPr txBox="1">
            <a:spLocks noChangeArrowheads="1"/>
          </p:cNvSpPr>
          <p:nvPr/>
        </p:nvSpPr>
        <p:spPr bwMode="auto">
          <a:xfrm>
            <a:off x="1571625" y="1643063"/>
            <a:ext cx="1071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latin typeface="Arial Black" pitchFamily="34" charset="0"/>
              </a:rPr>
              <a:t>♀</a:t>
            </a:r>
          </a:p>
        </p:txBody>
      </p:sp>
      <p:pic>
        <p:nvPicPr>
          <p:cNvPr id="17413" name="Picture 7" descr="09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1714500"/>
            <a:ext cx="185737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4500563" y="2000250"/>
            <a:ext cx="1357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latin typeface="Calibri" pitchFamily="34" charset="0"/>
                <a:cs typeface="Arial" charset="0"/>
              </a:rPr>
              <a:t>×</a:t>
            </a:r>
          </a:p>
        </p:txBody>
      </p:sp>
      <p:pic>
        <p:nvPicPr>
          <p:cNvPr id="17415" name="Picture 7" descr="09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1643063"/>
            <a:ext cx="2000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Text Box 14"/>
          <p:cNvSpPr txBox="1">
            <a:spLocks noChangeArrowheads="1"/>
          </p:cNvSpPr>
          <p:nvPr/>
        </p:nvSpPr>
        <p:spPr bwMode="auto">
          <a:xfrm>
            <a:off x="857250" y="4437063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Arial Black" pitchFamily="34" charset="0"/>
              </a:rPr>
              <a:t>F</a:t>
            </a:r>
            <a:r>
              <a:rPr lang="en-US" sz="3200" b="1">
                <a:latin typeface="Arial Black" pitchFamily="34" charset="0"/>
              </a:rPr>
              <a:t>1</a:t>
            </a:r>
            <a:endParaRPr lang="ru-RU" sz="3200" b="1">
              <a:latin typeface="Arial Black" pitchFamily="34" charset="0"/>
            </a:endParaRPr>
          </a:p>
        </p:txBody>
      </p:sp>
      <p:pic>
        <p:nvPicPr>
          <p:cNvPr id="9" name="Picture 5" descr="09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4500563"/>
            <a:ext cx="15001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09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4429125"/>
            <a:ext cx="15716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09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3" y="4357688"/>
            <a:ext cx="178593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09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188" y="4143375"/>
            <a:ext cx="15716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Rectangle 20"/>
          <p:cNvSpPr>
            <a:spLocks noChangeArrowheads="1"/>
          </p:cNvSpPr>
          <p:nvPr/>
        </p:nvSpPr>
        <p:spPr bwMode="auto">
          <a:xfrm>
            <a:off x="5143500" y="1571625"/>
            <a:ext cx="6286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Arial Black" pitchFamily="34" charset="0"/>
              </a:rPr>
              <a:t>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Анализирующее скрещивание.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Анализирующее скрещивание – один из основных методов, позволяющих установить генотип особи, по этой причине оно широко используется в генетике и селекции.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Случается, селекционеру надо выяснить генотип неизвестной особи – гомозигота это или гетерозигота. В этих случаях проводят анализирующее скрещивание. </a:t>
            </a:r>
            <a:r>
              <a:rPr lang="ru-RU" sz="1800" i="1" smtClean="0"/>
              <a:t>Скрещивают организм неизвестного генотипа с организмом, гомозиготным по рецессивному аллелю</a:t>
            </a:r>
            <a:r>
              <a:rPr lang="ru-RU" sz="1800" smtClean="0"/>
              <a:t>. Рыжий теленок может быть по генотипу гомозиготой или гетерозиготой (рыжий цвет доминирует над белым). Для установления генотипа этого быка его скрещивают с коровой, гомозиготной по рецессивному аллелю, т.е. проводится анализирующее скрещивание. Если все телята при этом скрещивании будут рыжими, то бык гомозигота по доминантному аллелю; если в потомстве появляются и белые, и рыжие телята, то бык – гетерозигота.                                                     Для улучшения стада используются чистопородные животные, которые по генотипу являются гомозиготами (передают свои ценные качества потомству). Таким образом, становится понятным, почему определение генотипа является важным для фермера.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smtClean="0"/>
              <a:t>НЕПОЛНОЕ ДОМИНИРОВАНИЕ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- </a:t>
            </a:r>
            <a:r>
              <a:rPr lang="ru-RU" sz="2400" smtClean="0"/>
              <a:t>ситуация, в которой ни один ГЕН не является ДОМИНИРУЮЩИМ. В результате в организме наблюдается влияние обоих генов. Например, растение с генами красных и белых цветков может цвести розовыми.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57200" y="3114675"/>
            <a:ext cx="3733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Далеко не всегда гетерозиготные организмы по фенотипу точно соответствуют родителю, гомозиготному по доминантному гену. Случаи, когда гетерозиготные потомки имеют промежуточный фенотип, называют неполным доминированием. Неполное доминирование ни в коей степени не отменяет закон расщепления, но при неполном доминировании в потомстве гибрида (F2) расщепление по фенотипу и генотипу совпадает, поскольку гетерозиготные особи (Аа) отличаются по внешнему виду от гомозигот (АА). Неполное доминирование или, как еще говорят, промежуточное проявление признака широко распространено в природе.</a:t>
            </a:r>
          </a:p>
          <a:p>
            <a:r>
              <a:rPr lang="ru-RU" sz="1200"/>
              <a:t>Причины, приводящие к доминированию одного аллеля над другим, до сих пор еще не ясны. Однако ясно, что это не только следствие свойств гена, но и результат действия внешних условий, которые могут повлиять на степень доминирования.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7988" y="2819400"/>
            <a:ext cx="4926012" cy="851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u="sng" dirty="0" smtClean="0"/>
              <a:t>Генетические символы: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ru-RU" sz="4000" b="1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P</a:t>
            </a:r>
            <a:r>
              <a:rPr lang="ru-RU" sz="2400" b="1" smtClean="0"/>
              <a:t> – </a:t>
            </a:r>
            <a:r>
              <a:rPr lang="ru-RU" sz="2400" smtClean="0"/>
              <a:t>родительское поколение</a:t>
            </a:r>
            <a:endParaRPr 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F</a:t>
            </a:r>
            <a:r>
              <a:rPr lang="ru-RU" sz="2400" b="1" smtClean="0"/>
              <a:t>1 - </a:t>
            </a:r>
            <a:r>
              <a:rPr lang="ru-RU" sz="2400" smtClean="0"/>
              <a:t>первое поколение потомков</a:t>
            </a:r>
            <a:endParaRPr 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F</a:t>
            </a:r>
            <a:r>
              <a:rPr lang="ru-RU" sz="2400" b="1" smtClean="0"/>
              <a:t>2 – </a:t>
            </a:r>
            <a:r>
              <a:rPr lang="ru-RU" sz="2400" smtClean="0"/>
              <a:t>второе поколение потомков</a:t>
            </a:r>
            <a:endParaRPr 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A</a:t>
            </a:r>
            <a:r>
              <a:rPr lang="ru-RU" sz="2400" b="1" smtClean="0"/>
              <a:t> – </a:t>
            </a:r>
            <a:r>
              <a:rPr lang="ru-RU" sz="2400" smtClean="0"/>
              <a:t>ген, отвечающий за доминантный                         признак</a:t>
            </a: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а – </a:t>
            </a:r>
            <a:r>
              <a:rPr lang="ru-RU" sz="2400" smtClean="0"/>
              <a:t>ген, отвечающий за рецессивный признак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♀ - женская особь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♂ - мужская особь</a:t>
            </a: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АА</a:t>
            </a:r>
            <a:r>
              <a:rPr lang="ru-RU" sz="2400" smtClean="0"/>
              <a:t> – гомозигота по доминантному гену</a:t>
            </a: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аа</a:t>
            </a:r>
            <a:r>
              <a:rPr lang="ru-RU" sz="2400" smtClean="0"/>
              <a:t> – гомозигота по рецессивному гену</a:t>
            </a: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Аа</a:t>
            </a:r>
            <a:r>
              <a:rPr lang="ru-RU" sz="2400" smtClean="0"/>
              <a:t> - гетерозигота</a:t>
            </a:r>
          </a:p>
        </p:txBody>
      </p:sp>
      <p:pic>
        <p:nvPicPr>
          <p:cNvPr id="10244" name="Picture 4" descr="6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81000"/>
            <a:ext cx="2447925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Алгоритм решения генетической задачи: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1. Внимательно прочитать условие задачи.</a:t>
            </a:r>
            <a:br>
              <a:rPr lang="ru-RU" dirty="0" smtClean="0"/>
            </a:br>
            <a:r>
              <a:rPr lang="ru-RU" dirty="0" smtClean="0"/>
              <a:t>2.Проанализировать условие задачи.</a:t>
            </a:r>
            <a:br>
              <a:rPr lang="ru-RU" dirty="0" smtClean="0"/>
            </a:br>
            <a:r>
              <a:rPr lang="ru-RU" dirty="0" smtClean="0"/>
              <a:t>3. Записать краткое условие задачи (при помощи генетической символики)</a:t>
            </a:r>
            <a:br>
              <a:rPr lang="ru-RU" dirty="0" smtClean="0"/>
            </a:br>
            <a:r>
              <a:rPr lang="ru-RU" dirty="0" smtClean="0"/>
              <a:t>4. Составить схему решения задачи</a:t>
            </a:r>
          </a:p>
          <a:p>
            <a:pPr>
              <a:buNone/>
            </a:pPr>
            <a:r>
              <a:rPr lang="ru-RU" dirty="0" smtClean="0"/>
              <a:t>    5. Записать ответ.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44475"/>
            <a:ext cx="8842375" cy="8223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smtClean="0">
                <a:solidFill>
                  <a:srgbClr val="A50021"/>
                </a:solidFill>
              </a:rPr>
              <a:t>Решение задач по генетике (пример)</a:t>
            </a:r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228600" y="1219200"/>
            <a:ext cx="8686800" cy="4191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Дано: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Ген          Признак     </a:t>
            </a:r>
            <a:r>
              <a:rPr lang="ru-RU" sz="2000" dirty="0" smtClean="0"/>
              <a:t>                                                          Решение:</a:t>
            </a:r>
            <a:endParaRPr lang="ru-RU" sz="20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А</a:t>
            </a:r>
            <a:r>
              <a:rPr lang="ru-RU" sz="2000" dirty="0" smtClean="0"/>
              <a:t>      -      жёлтый цвет                          </a:t>
            </a:r>
            <a:r>
              <a:rPr lang="ru-RU" sz="2000" b="1" dirty="0" smtClean="0"/>
              <a:t> Р:      ♀  АА   </a:t>
            </a:r>
            <a:r>
              <a:rPr lang="ru-RU" sz="2000" b="1" dirty="0" err="1" smtClean="0"/>
              <a:t>х</a:t>
            </a:r>
            <a:r>
              <a:rPr lang="ru-RU" sz="2000" b="1" dirty="0" smtClean="0"/>
              <a:t>   ♂  </a:t>
            </a:r>
            <a:r>
              <a:rPr lang="ru-RU" sz="2000" b="1" dirty="0" err="1" smtClean="0"/>
              <a:t>аа</a:t>
            </a:r>
            <a:endParaRPr lang="ru-RU" sz="20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а   </a:t>
            </a:r>
            <a:r>
              <a:rPr lang="ru-RU" sz="2000" dirty="0" smtClean="0"/>
              <a:t>    -      зелёный цвет                                         </a:t>
            </a:r>
            <a:r>
              <a:rPr lang="ru-RU" sz="2000" dirty="0" err="1" smtClean="0"/>
              <a:t>жёл</a:t>
            </a:r>
            <a:r>
              <a:rPr lang="ru-RU" sz="2000" dirty="0" smtClean="0"/>
              <a:t>            </a:t>
            </a:r>
            <a:r>
              <a:rPr lang="ru-RU" sz="2000" dirty="0" err="1" smtClean="0"/>
              <a:t>зел</a:t>
            </a:r>
            <a:endParaRPr lang="ru-RU" sz="20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/>
              <a:t>Р</a:t>
            </a:r>
            <a:r>
              <a:rPr lang="ru-RU" sz="2000" dirty="0" smtClean="0"/>
              <a:t>      -     АА </a:t>
            </a:r>
            <a:r>
              <a:rPr lang="ru-RU" sz="2000" dirty="0" err="1" smtClean="0"/>
              <a:t>х</a:t>
            </a:r>
            <a:r>
              <a:rPr lang="ru-RU" sz="2000" dirty="0" smtClean="0"/>
              <a:t> </a:t>
            </a:r>
            <a:r>
              <a:rPr lang="ru-RU" sz="2000" dirty="0" err="1" smtClean="0"/>
              <a:t>аа</a:t>
            </a:r>
            <a:r>
              <a:rPr lang="ru-RU" sz="2000" dirty="0" smtClean="0"/>
              <a:t>                                    Гаметы:  А                 </a:t>
            </a:r>
            <a:r>
              <a:rPr lang="ru-RU" sz="2000" dirty="0" err="1" smtClean="0"/>
              <a:t>а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_____________________                    </a:t>
            </a:r>
            <a:r>
              <a:rPr lang="ru-RU" sz="2000" b="1" dirty="0" smtClean="0"/>
              <a:t> </a:t>
            </a:r>
            <a:r>
              <a:rPr lang="en-US" sz="2000" b="1" dirty="0" smtClean="0"/>
              <a:t>F</a:t>
            </a:r>
            <a:r>
              <a:rPr lang="ru-RU" sz="2000" b="1" dirty="0" smtClean="0"/>
              <a:t>1:        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: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: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: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Фенотипы и генотипы </a:t>
            </a:r>
            <a:r>
              <a:rPr lang="en-US" sz="2000" dirty="0" smtClean="0"/>
              <a:t>F</a:t>
            </a:r>
            <a:r>
              <a:rPr lang="ru-RU" sz="2000" dirty="0" smtClean="0"/>
              <a:t>1 - ? </a:t>
            </a:r>
            <a:r>
              <a:rPr lang="ru-RU" sz="2000" b="1" dirty="0" smtClean="0"/>
              <a:t>                             </a:t>
            </a:r>
            <a:r>
              <a:rPr lang="ru-RU" sz="2000" dirty="0" smtClean="0"/>
              <a:t>все жёлтые (100%)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smtClean="0"/>
              <a:t>F</a:t>
            </a:r>
            <a:r>
              <a:rPr lang="ru-RU" sz="2000" dirty="0" smtClean="0"/>
              <a:t>2 - ? </a:t>
            </a:r>
            <a:r>
              <a:rPr lang="ru-RU" sz="2000" b="1" dirty="0" smtClean="0"/>
              <a:t>                                                       Р:      ♀ 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   </a:t>
            </a:r>
            <a:r>
              <a:rPr lang="ru-RU" sz="2000" b="1" dirty="0" err="1" smtClean="0"/>
              <a:t>х</a:t>
            </a:r>
            <a:r>
              <a:rPr lang="ru-RU" sz="2000" b="1" dirty="0" smtClean="0"/>
              <a:t>    ♂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</a:t>
            </a:r>
            <a:r>
              <a:rPr lang="ru-RU" sz="2000" dirty="0" smtClean="0"/>
              <a:t>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        </a:t>
            </a:r>
            <a:r>
              <a:rPr lang="ru-RU" sz="2000" dirty="0" err="1" smtClean="0"/>
              <a:t>жёл</a:t>
            </a:r>
            <a:r>
              <a:rPr lang="ru-RU" sz="2000" dirty="0" smtClean="0"/>
              <a:t>            </a:t>
            </a:r>
            <a:r>
              <a:rPr lang="ru-RU" sz="2000" dirty="0" err="1" smtClean="0"/>
              <a:t>жёл</a:t>
            </a:r>
            <a:r>
              <a:rPr lang="ru-RU" sz="2000" dirty="0" smtClean="0"/>
              <a:t>                                           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Гаметы:  А и а             А и а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</a:t>
            </a:r>
            <a:r>
              <a:rPr lang="en-US" sz="2000" b="1" dirty="0" smtClean="0"/>
              <a:t>F</a:t>
            </a:r>
            <a:r>
              <a:rPr lang="ru-RU" sz="2000" b="1" dirty="0" smtClean="0"/>
              <a:t>2:           АА 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Аа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аа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                 ж     </a:t>
            </a:r>
            <a:r>
              <a:rPr lang="ru-RU" sz="2000" dirty="0" err="1" smtClean="0"/>
              <a:t>ж</a:t>
            </a:r>
            <a:r>
              <a:rPr lang="ru-RU" sz="2000" dirty="0" smtClean="0"/>
              <a:t>    </a:t>
            </a:r>
            <a:r>
              <a:rPr lang="ru-RU" sz="2000" dirty="0" err="1" smtClean="0"/>
              <a:t>ж</a:t>
            </a:r>
            <a:r>
              <a:rPr lang="ru-RU" sz="2000" dirty="0" smtClean="0"/>
              <a:t>   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75% жёлтые, 25% зелёные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                     3 : 1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Мейоз, в каждую гамету (</a:t>
            </a:r>
            <a:r>
              <a:rPr lang="en-US" sz="2000" dirty="0" smtClean="0"/>
              <a:t>n</a:t>
            </a:r>
            <a:r>
              <a:rPr lang="ru-RU" sz="2000" dirty="0" smtClean="0"/>
              <a:t>)    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попадает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000" dirty="0" smtClean="0"/>
              <a:t>                                                                       только один ген из пары.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-357222" y="1285860"/>
            <a:ext cx="9823485" cy="50167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685800" indent="-685800">
              <a:buFontTx/>
              <a:buAutoNum type="arabicPeriod"/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У томатов ген, обуславливающий красный 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цвет плодов, доминирует над геном жёлтой 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окраски. Какие по цвету плоды окажутся у рас-</a:t>
            </a:r>
          </a:p>
          <a:p>
            <a:pPr marL="685800" indent="-685800">
              <a:defRPr/>
            </a:pPr>
            <a:r>
              <a:rPr lang="ru-RU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тений</a:t>
            </a: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от скрещивания гетерозиготных красно-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плодных растений с </a:t>
            </a:r>
            <a:r>
              <a:rPr lang="ru-RU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желтоплодными</a:t>
            </a: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2. При скрещивании серых кур с белыми всё по-</a:t>
            </a:r>
          </a:p>
          <a:p>
            <a:pPr marL="685800" indent="-685800">
              <a:defRPr/>
            </a:pPr>
            <a:r>
              <a:rPr lang="ru-RU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томство</a:t>
            </a: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оказалось серым. При скрещивании</a:t>
            </a:r>
            <a:r>
              <a:rPr lang="ru-R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</a:t>
            </a: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1</a:t>
            </a:r>
            <a:r>
              <a:rPr lang="ru-R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32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 белыми получено 185 особей, из которых было 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91 белых и 94 серых. Каковы генотипы исходных </a:t>
            </a:r>
          </a:p>
          <a:p>
            <a:pPr marL="685800" indent="-685800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форм и их потомков в обоих скрещиваниях?</a:t>
            </a: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533400" y="404813"/>
            <a:ext cx="8485188" cy="75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48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Закрепление</a:t>
            </a:r>
            <a:r>
              <a:rPr lang="ru-RU" sz="400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 Решение задач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206375" y="457200"/>
            <a:ext cx="8937625" cy="5453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3. Кучерявые волосы у человека доминируют 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над прямыми (в гетерозиготном состоянии – 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волнистый волос). Муж и жена имеют волнис-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тые волосы. Какова вероятность рождения 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кучерявого ребёнка в этой семье?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4. Голубоглазый мужчина (у его родителей 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карий цвет глаз) женился на кареглазой жен-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щине, отец которой имел карие, а мать голу-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бые глаза. Каковы генотипы всех лиц? 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Какова вероятность рождения голубогла-</a:t>
            </a:r>
          </a:p>
          <a:p>
            <a:pPr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зого ребёнка у этой супружеской пары?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156</TotalTime>
  <Words>1001</Words>
  <Application>Microsoft Office PowerPoint</Application>
  <PresentationFormat>Экран (4:3)</PresentationFormat>
  <Paragraphs>109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Официальная</vt:lpstr>
      <vt:lpstr>Моногибридное скрещивание. I и II закон Менделя </vt:lpstr>
      <vt:lpstr>Слайд 2</vt:lpstr>
      <vt:lpstr>Слайд 3</vt:lpstr>
      <vt:lpstr>1900 год – рождение генетики</vt:lpstr>
      <vt:lpstr>Слайд 5</vt:lpstr>
      <vt:lpstr>Томас Хант Морган  (1866 – 1945)</vt:lpstr>
      <vt:lpstr> Грегор Иоганн Мендель      (1822 – 1884) </vt:lpstr>
      <vt:lpstr>Почему именно горох посевной был выбран объектом исследования?</vt:lpstr>
      <vt:lpstr> I Закон Менделя: </vt:lpstr>
      <vt:lpstr>Слайд 10</vt:lpstr>
      <vt:lpstr>II Закон Менделя:</vt:lpstr>
      <vt:lpstr>II закон Менделя</vt:lpstr>
      <vt:lpstr>Анализирующее скрещивание. </vt:lpstr>
      <vt:lpstr>НЕПОЛНОЕ ДОМИНИРОВАНИЕ</vt:lpstr>
      <vt:lpstr>Генетические символы: </vt:lpstr>
      <vt:lpstr>Алгоритм решения генетической задачи: </vt:lpstr>
      <vt:lpstr>Решение задач по генетике (пример)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школа</cp:lastModifiedBy>
  <cp:revision>19</cp:revision>
  <dcterms:created xsi:type="dcterms:W3CDTF">2017-02-05T16:29:49Z</dcterms:created>
  <dcterms:modified xsi:type="dcterms:W3CDTF">2001-12-31T19:54:27Z</dcterms:modified>
</cp:coreProperties>
</file>